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68" r:id="rId19"/>
    <p:sldId id="277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8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8/31/2020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232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8/31/2020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5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DA879A6-0FD0-4734-A311-86BFCA472E6E}" type="datetimeFigureOut">
              <a:rPr lang="en-US" smtClean="0"/>
              <a:t>8/31/2020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449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8/31/2020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2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4E6425-0181-43F2-84FC-787E803FD2F8}" type="datetimeFigureOut">
              <a:rPr lang="en-US" smtClean="0"/>
              <a:t>8/31/2020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9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8/31/2020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387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8/31/2020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759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8/31/2020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49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8/31/2020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529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6E86A4C-8E40-4F87-A4F0-01A0687C5742}" type="datetimeFigureOut">
              <a:rPr lang="en-US" smtClean="0"/>
              <a:t>8/31/2020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44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8/31/2020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948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8/31/2020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250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LmAT6t5kL0" TargetMode="External"/><Relationship Id="rId2" Type="http://schemas.openxmlformats.org/officeDocument/2006/relationships/hyperlink" Target="https://youtu.be/FbLA0LS67XE?t=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www.gdcvault.com/play/1016443/Crowds-in-Hitman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amcodes.co.uk/project/game-of-life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youtu.be/PD2XgQOyCC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eakKfY5aHm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711A6-3E98-4E50-A07E-5CA76090DF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3: Authored Behaviours II: emergence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200062-499F-44A8-A029-7048CE427D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COMP702: Classical 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24278567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4E83E-E13F-4EB9-A83F-6ACB367A9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Boids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27E94-4F66-41C3-B648-65A03F25B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173279" cy="3678303"/>
          </a:xfrm>
        </p:spPr>
        <p:txBody>
          <a:bodyPr/>
          <a:lstStyle/>
          <a:p>
            <a:r>
              <a:rPr lang="en-GB" dirty="0"/>
              <a:t>Developed by Craig Reynolds in 1986</a:t>
            </a:r>
          </a:p>
          <a:p>
            <a:r>
              <a:rPr lang="en-GB" dirty="0"/>
              <a:t>Based on three simple rules: separation, alignment and cohesion</a:t>
            </a:r>
          </a:p>
          <a:p>
            <a:r>
              <a:rPr lang="en-GB" dirty="0"/>
              <a:t>Can also add obstacle avoidance, danger avoidance, goal seeking</a:t>
            </a:r>
          </a:p>
        </p:txBody>
      </p:sp>
      <p:pic>
        <p:nvPicPr>
          <p:cNvPr id="6" name="Picture 5" descr="A diagram of the rules used by boids.&#10;Separation: steer to avoid crowding local flockmates.&#10;Alignment: steer towards the average heading of local flockmates.&#10;Cohesion: steer to move toward the average position of local flockmates.">
            <a:extLst>
              <a:ext uri="{FF2B5EF4-FFF2-40B4-BE49-F238E27FC236}">
                <a16:creationId xmlns:a16="http://schemas.microsoft.com/office/drawing/2014/main" id="{9E7B6CD5-40F7-4870-AAA2-5DC2261BA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7025" y="2132816"/>
            <a:ext cx="3664138" cy="426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7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96B8A-E84B-4C8F-AFCB-8C4A6129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stampede in The Lion King (1994)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1C857-0B67-407F-B645-CB5845369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https://youtu.be/FbLA0LS67XE?t=74</a:t>
            </a:r>
            <a:endParaRPr lang="en-GB" dirty="0"/>
          </a:p>
          <a:p>
            <a:r>
              <a:rPr lang="en-GB" dirty="0">
                <a:hlinkClick r:id="rId3"/>
              </a:rPr>
              <a:t>https://youtu.be/HLmAT6t5kL0</a:t>
            </a:r>
            <a:endParaRPr lang="en-GB" dirty="0"/>
          </a:p>
        </p:txBody>
      </p:sp>
      <p:pic>
        <p:nvPicPr>
          <p:cNvPr id="5" name="Picture 4" descr="A still from the 1994 animated movie &quot;The Lion King&quot; showing a stampeding herd of wildebeest ">
            <a:extLst>
              <a:ext uri="{FF2B5EF4-FFF2-40B4-BE49-F238E27FC236}">
                <a16:creationId xmlns:a16="http://schemas.microsoft.com/office/drawing/2014/main" id="{00AFF889-4324-4DC6-B78A-99AE27911E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56" t="4742" r="1875" b="6173"/>
          <a:stretch/>
        </p:blipFill>
        <p:spPr>
          <a:xfrm>
            <a:off x="5499668" y="2254623"/>
            <a:ext cx="6306850" cy="396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457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8F5B2-3B40-41B1-A811-1899F55A2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crowds in Hitman: Absolution (2012)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3CBA1-39D8-4E8A-843E-408295D24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609600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https://www.gdcvault.com/play/1016443/Crowds-in-Hitman</a:t>
            </a:r>
            <a:endParaRPr lang="en-GB" dirty="0"/>
          </a:p>
        </p:txBody>
      </p:sp>
      <p:pic>
        <p:nvPicPr>
          <p:cNvPr id="5122" name="Picture 2" descr="A screenshot from the game Hitman: Absolution showing the protagonist moving through a large crowd of people">
            <a:extLst>
              <a:ext uri="{FF2B5EF4-FFF2-40B4-BE49-F238E27FC236}">
                <a16:creationId xmlns:a16="http://schemas.microsoft.com/office/drawing/2014/main" id="{A90D9CD1-9A37-4A00-9C8F-A40903B43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358" y="2790097"/>
            <a:ext cx="6183653" cy="347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0074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7B3197F-48B7-41CA-B2DF-4289FA831FB0}"/>
              </a:ext>
            </a:extLst>
          </p:cNvPr>
          <p:cNvSpPr/>
          <p:nvPr/>
        </p:nvSpPr>
        <p:spPr>
          <a:xfrm>
            <a:off x="7536154" y="4149078"/>
            <a:ext cx="1080126" cy="10801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CED5D-55FE-4E8D-B2BB-1B2C0287822F}"/>
              </a:ext>
            </a:extLst>
          </p:cNvPr>
          <p:cNvSpPr/>
          <p:nvPr/>
        </p:nvSpPr>
        <p:spPr>
          <a:xfrm>
            <a:off x="7896200" y="4509120"/>
            <a:ext cx="360034" cy="360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7E10E8-8464-4DAC-A899-56A7063FA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2EAB3-F4B9-4411-AFB2-9C7A29F5E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018496" cy="3678303"/>
          </a:xfrm>
        </p:spPr>
        <p:txBody>
          <a:bodyPr/>
          <a:lstStyle/>
          <a:p>
            <a:r>
              <a:rPr lang="en-GB" dirty="0"/>
              <a:t>A lattice of cells</a:t>
            </a:r>
          </a:p>
          <a:p>
            <a:r>
              <a:rPr lang="en-GB" dirty="0"/>
              <a:t>Each cell has a state</a:t>
            </a:r>
          </a:p>
          <a:p>
            <a:r>
              <a:rPr lang="en-GB" dirty="0"/>
              <a:t>Update rule applied to each cell every time step:</a:t>
            </a:r>
            <a:br>
              <a:rPr lang="en-GB" dirty="0"/>
            </a:br>
            <a:r>
              <a:rPr lang="en-GB" dirty="0"/>
              <a:t>gives new state of the cell as a function of the old state of the cell and its neighbours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D957B0-0957-4159-8CBD-B765B1B9168B}"/>
              </a:ext>
            </a:extLst>
          </p:cNvPr>
          <p:cNvCxnSpPr/>
          <p:nvPr/>
        </p:nvCxnSpPr>
        <p:spPr>
          <a:xfrm>
            <a:off x="68160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2D43EA-A8DC-41AF-ADBD-6363521ED556}"/>
              </a:ext>
            </a:extLst>
          </p:cNvPr>
          <p:cNvCxnSpPr/>
          <p:nvPr/>
        </p:nvCxnSpPr>
        <p:spPr>
          <a:xfrm>
            <a:off x="75361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E2F22B-94AD-482A-BF14-41A8D411D8A3}"/>
              </a:ext>
            </a:extLst>
          </p:cNvPr>
          <p:cNvCxnSpPr/>
          <p:nvPr/>
        </p:nvCxnSpPr>
        <p:spPr>
          <a:xfrm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AB1CFC-CA95-45FB-971B-C4C3F5020E25}"/>
              </a:ext>
            </a:extLst>
          </p:cNvPr>
          <p:cNvCxnSpPr/>
          <p:nvPr/>
        </p:nvCxnSpPr>
        <p:spPr>
          <a:xfrm>
            <a:off x="89763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0C321A9-71A5-4F60-8CD4-F2260AAFB18F}"/>
              </a:ext>
            </a:extLst>
          </p:cNvPr>
          <p:cNvCxnSpPr/>
          <p:nvPr/>
        </p:nvCxnSpPr>
        <p:spPr>
          <a:xfrm>
            <a:off x="71761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06E5C51-CCB8-400F-AE43-94BCC5C27E63}"/>
              </a:ext>
            </a:extLst>
          </p:cNvPr>
          <p:cNvCxnSpPr/>
          <p:nvPr/>
        </p:nvCxnSpPr>
        <p:spPr>
          <a:xfrm>
            <a:off x="78962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3C363A-581A-43E1-8559-5BE6CF6C8A62}"/>
              </a:ext>
            </a:extLst>
          </p:cNvPr>
          <p:cNvCxnSpPr/>
          <p:nvPr/>
        </p:nvCxnSpPr>
        <p:spPr>
          <a:xfrm>
            <a:off x="86162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C06CC09-1062-4306-8704-A50E68240274}"/>
              </a:ext>
            </a:extLst>
          </p:cNvPr>
          <p:cNvCxnSpPr/>
          <p:nvPr/>
        </p:nvCxnSpPr>
        <p:spPr>
          <a:xfrm>
            <a:off x="93363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83095-158D-42BE-AC2E-F15A04812FB4}"/>
              </a:ext>
            </a:extLst>
          </p:cNvPr>
          <p:cNvCxnSpPr/>
          <p:nvPr/>
        </p:nvCxnSpPr>
        <p:spPr>
          <a:xfrm rot="5400000">
            <a:off x="8256240" y="12687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D6057C-D8E1-43EC-A1D6-DB58D4ED37FB}"/>
              </a:ext>
            </a:extLst>
          </p:cNvPr>
          <p:cNvCxnSpPr/>
          <p:nvPr/>
        </p:nvCxnSpPr>
        <p:spPr>
          <a:xfrm rot="5400000">
            <a:off x="8256240" y="19888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2AA087-8772-496C-B654-85F4AAAED8A7}"/>
              </a:ext>
            </a:extLst>
          </p:cNvPr>
          <p:cNvCxnSpPr/>
          <p:nvPr/>
        </p:nvCxnSpPr>
        <p:spPr>
          <a:xfrm rot="5400000"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C8E702A-5B9E-450C-BF50-BB6C6D39EAB6}"/>
              </a:ext>
            </a:extLst>
          </p:cNvPr>
          <p:cNvCxnSpPr/>
          <p:nvPr/>
        </p:nvCxnSpPr>
        <p:spPr>
          <a:xfrm rot="5400000">
            <a:off x="8256240" y="34290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1F94912-8092-4757-9686-48F416CB7163}"/>
              </a:ext>
            </a:extLst>
          </p:cNvPr>
          <p:cNvCxnSpPr/>
          <p:nvPr/>
        </p:nvCxnSpPr>
        <p:spPr>
          <a:xfrm rot="5400000">
            <a:off x="8256240" y="16288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ADA4D64-9759-48CB-8A08-7D294CB39F74}"/>
              </a:ext>
            </a:extLst>
          </p:cNvPr>
          <p:cNvCxnSpPr/>
          <p:nvPr/>
        </p:nvCxnSpPr>
        <p:spPr>
          <a:xfrm rot="5400000">
            <a:off x="8256240" y="23488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382B621-285F-4A2E-8944-BEDCD217F132}"/>
              </a:ext>
            </a:extLst>
          </p:cNvPr>
          <p:cNvCxnSpPr/>
          <p:nvPr/>
        </p:nvCxnSpPr>
        <p:spPr>
          <a:xfrm rot="5400000">
            <a:off x="8256240" y="30689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3D6EDA2-2F6D-4557-940C-BD0B24DEAA06}"/>
              </a:ext>
            </a:extLst>
          </p:cNvPr>
          <p:cNvCxnSpPr/>
          <p:nvPr/>
        </p:nvCxnSpPr>
        <p:spPr>
          <a:xfrm rot="5400000">
            <a:off x="8256240" y="37890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66DC86-37D4-4460-9C1A-DDC25A71B63F}"/>
              </a:ext>
            </a:extLst>
          </p:cNvPr>
          <p:cNvCxnSpPr/>
          <p:nvPr/>
        </p:nvCxnSpPr>
        <p:spPr>
          <a:xfrm>
            <a:off x="96964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DBAD0C9-04C4-4EE3-B3B5-F0F90319A035}"/>
              </a:ext>
            </a:extLst>
          </p:cNvPr>
          <p:cNvCxnSpPr/>
          <p:nvPr/>
        </p:nvCxnSpPr>
        <p:spPr>
          <a:xfrm rot="5400000">
            <a:off x="8256240" y="41490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933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7E6A-9D0D-4795-A0BC-2720FC22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C1B45-8E70-4EDB-915A-A5FBD928F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Each cell has state 0 or 1</a:t>
            </a:r>
          </a:p>
          <a:p>
            <a:r>
              <a:rPr lang="en-GB" dirty="0"/>
              <a:t>A cell enters state 1 if:</a:t>
            </a:r>
          </a:p>
          <a:p>
            <a:pPr lvl="1"/>
            <a:r>
              <a:rPr lang="en-GB" dirty="0"/>
              <a:t>Its state is 0 and exactly 3 of its neighbours are in state 1</a:t>
            </a:r>
          </a:p>
          <a:p>
            <a:pPr lvl="1"/>
            <a:r>
              <a:rPr lang="en-GB" dirty="0"/>
              <a:t>Its state is 1 and exactly 2 or 3 of its neighbours are in state 1</a:t>
            </a:r>
          </a:p>
          <a:p>
            <a:r>
              <a:rPr lang="en-GB" dirty="0"/>
              <a:t>Otherwise it enters state 0</a:t>
            </a:r>
          </a:p>
          <a:p>
            <a:r>
              <a:rPr lang="en-GB" dirty="0">
                <a:hlinkClick r:id="rId2"/>
              </a:rPr>
              <a:t>https://www.samcodes.co.uk/project/game-of-life/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593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64FC-73BE-478F-840F-3913C23CA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Gliders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0394F-C8FA-41DE-9526-2D14A9C54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3953435"/>
            <a:ext cx="11029615" cy="1905364"/>
          </a:xfrm>
        </p:spPr>
        <p:txBody>
          <a:bodyPr/>
          <a:lstStyle/>
          <a:p>
            <a:r>
              <a:rPr lang="en-GB" dirty="0"/>
              <a:t>This pattern of cells appears to move down and to the right every 4 time steps</a:t>
            </a:r>
          </a:p>
          <a:p>
            <a:r>
              <a:rPr lang="en-GB" dirty="0"/>
              <a:t>The cells themselves </a:t>
            </a:r>
            <a:r>
              <a:rPr lang="en-GB" b="1" dirty="0"/>
              <a:t>don’t move</a:t>
            </a:r>
          </a:p>
          <a:p>
            <a:r>
              <a:rPr lang="en-GB" dirty="0"/>
              <a:t>The update rule just happens to give the </a:t>
            </a:r>
            <a:r>
              <a:rPr lang="en-GB" b="1" dirty="0"/>
              <a:t>illusion</a:t>
            </a:r>
            <a:r>
              <a:rPr lang="en-GB" dirty="0"/>
              <a:t> of movement</a:t>
            </a:r>
          </a:p>
        </p:txBody>
      </p:sp>
      <p:pic>
        <p:nvPicPr>
          <p:cNvPr id="7170" name="Picture 2" descr="A diagram showing the glider pattern in Conway's Game of Life">
            <a:extLst>
              <a:ext uri="{FF2B5EF4-FFF2-40B4-BE49-F238E27FC236}">
                <a16:creationId xmlns:a16="http://schemas.microsoft.com/office/drawing/2014/main" id="{A1D58DE3-E54E-413F-B7F5-ACA9E94A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4" y="1920156"/>
            <a:ext cx="809625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255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interesting emergent behaviours come from the simple rules of Conway’s Game of Life</a:t>
            </a:r>
          </a:p>
          <a:p>
            <a:r>
              <a:rPr lang="en-GB" dirty="0"/>
              <a:t>It is possible to construct </a:t>
            </a:r>
            <a:r>
              <a:rPr lang="en-GB" b="1" dirty="0"/>
              <a:t>logic gates </a:t>
            </a:r>
            <a:r>
              <a:rPr lang="en-GB" dirty="0"/>
              <a:t>from interactions of gliders</a:t>
            </a:r>
          </a:p>
          <a:p>
            <a:r>
              <a:rPr lang="en-GB" dirty="0"/>
              <a:t>Conway’s Game of Life is </a:t>
            </a:r>
            <a:r>
              <a:rPr lang="en-GB" b="1" dirty="0"/>
              <a:t>Turing complete</a:t>
            </a:r>
            <a:r>
              <a:rPr lang="en-GB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7388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7038808" cy="3678303"/>
          </a:xfrm>
        </p:spPr>
        <p:txBody>
          <a:bodyPr/>
          <a:lstStyle/>
          <a:p>
            <a:r>
              <a:rPr lang="en-GB" dirty="0"/>
              <a:t>Cave erosion (useful for PCG)</a:t>
            </a:r>
          </a:p>
          <a:p>
            <a:r>
              <a:rPr lang="en-GB" dirty="0"/>
              <a:t>Traffic simulation</a:t>
            </a:r>
          </a:p>
          <a:p>
            <a:r>
              <a:rPr lang="en-GB" dirty="0"/>
              <a:t>Fluid simulation</a:t>
            </a:r>
          </a:p>
          <a:p>
            <a:r>
              <a:rPr lang="en-GB" dirty="0"/>
              <a:t>…</a:t>
            </a:r>
          </a:p>
          <a:p>
            <a:endParaRPr lang="en-GB" dirty="0"/>
          </a:p>
        </p:txBody>
      </p:sp>
      <p:pic>
        <p:nvPicPr>
          <p:cNvPr id="8194" name="Picture 2" descr="An image of a 2D cave generated by cellular automaton">
            <a:extLst>
              <a:ext uri="{FF2B5EF4-FFF2-40B4-BE49-F238E27FC236}">
                <a16:creationId xmlns:a16="http://schemas.microsoft.com/office/drawing/2014/main" id="{7ACDAA29-6906-48AA-8BA9-B1DA7BBCD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976" y="2245658"/>
            <a:ext cx="3821206" cy="3821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04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C4A7C-F551-4C8D-8A76-4EC1F85B4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Fractals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</p:spPr>
            <p:txBody>
              <a:bodyPr/>
              <a:lstStyle/>
              <a:p>
                <a:r>
                  <a:rPr lang="en-GB" dirty="0"/>
                  <a:t>Mathematical forms which exhibit self-similarity</a:t>
                </a:r>
              </a:p>
              <a:p>
                <a:r>
                  <a:rPr lang="en-GB" dirty="0"/>
                  <a:t>Typically generated by simple mathematical formulae, rules or transformations</a:t>
                </a:r>
              </a:p>
              <a:p>
                <a:r>
                  <a:rPr lang="en-GB" dirty="0"/>
                  <a:t>E.g. the Mandelbrot set: points on the complex plane for which the iteration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GB" dirty="0"/>
                  <a:t> does not diverge</a:t>
                </a:r>
              </a:p>
              <a:p>
                <a:pPr lvl="1"/>
                <a:r>
                  <a:rPr lang="en-GB" dirty="0">
                    <a:hlinkClick r:id="rId2"/>
                  </a:rPr>
                  <a:t>https://youtu.be/PD2XgQOyCCk</a:t>
                </a:r>
                <a:r>
                  <a:rPr lang="en-GB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  <a:blipFill>
                <a:blip r:embed="rId3"/>
                <a:stretch>
                  <a:fillRect l="-4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46" name="Picture 2" descr="The Mandelbrot set fractal">
            <a:extLst>
              <a:ext uri="{FF2B5EF4-FFF2-40B4-BE49-F238E27FC236}">
                <a16:creationId xmlns:a16="http://schemas.microsoft.com/office/drawing/2014/main" id="{0E9DE3C7-DC94-4C9B-961E-80DC1E718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608" y="2180496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354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5979D-A3FC-574D-972F-83ED25293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2877E-6315-D64E-8B35-CC5B6FE5A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6141503" cy="2347961"/>
          </a:xfrm>
        </p:spPr>
        <p:txBody>
          <a:bodyPr/>
          <a:lstStyle/>
          <a:p>
            <a:r>
              <a:rPr lang="en-US" dirty="0"/>
              <a:t>Systems with emergence tend to be chaotic</a:t>
            </a:r>
          </a:p>
          <a:p>
            <a:r>
              <a:rPr lang="en-US" dirty="0"/>
              <a:t>Sensitive dependence on initial conditions</a:t>
            </a:r>
          </a:p>
          <a:p>
            <a:r>
              <a:rPr lang="en-US" dirty="0"/>
              <a:t>Unpredictable, even if deterministic (i.e. not random)</a:t>
            </a:r>
          </a:p>
        </p:txBody>
      </p:sp>
      <p:pic>
        <p:nvPicPr>
          <p:cNvPr id="9" name="Picture 8" descr="A set of simple differential equations which generate the curve shown below">
            <a:extLst>
              <a:ext uri="{FF2B5EF4-FFF2-40B4-BE49-F238E27FC236}">
                <a16:creationId xmlns:a16="http://schemas.microsoft.com/office/drawing/2014/main" id="{40E317CC-B47D-4145-A468-44110CDA3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128" y="672208"/>
            <a:ext cx="2108200" cy="1943100"/>
          </a:xfrm>
          <a:prstGeom prst="rect">
            <a:avLst/>
          </a:prstGeom>
        </p:spPr>
      </p:pic>
      <p:pic>
        <p:nvPicPr>
          <p:cNvPr id="10" name="Picture 9" descr="A complex 3-dimensional curve resembling a pair of butterfly wings">
            <a:extLst>
              <a:ext uri="{FF2B5EF4-FFF2-40B4-BE49-F238E27FC236}">
                <a16:creationId xmlns:a16="http://schemas.microsoft.com/office/drawing/2014/main" id="{9FE4BA14-EFF8-C149-9830-8F4983957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2695" y="2717233"/>
            <a:ext cx="4888112" cy="3678304"/>
          </a:xfrm>
          <a:prstGeom prst="rect">
            <a:avLst/>
          </a:prstGeom>
        </p:spPr>
      </p:pic>
      <p:pic>
        <p:nvPicPr>
          <p:cNvPr id="11" name="Picture 10" descr="A photograph of rain and a rainbow, illustrating weather">
            <a:extLst>
              <a:ext uri="{FF2B5EF4-FFF2-40B4-BE49-F238E27FC236}">
                <a16:creationId xmlns:a16="http://schemas.microsoft.com/office/drawing/2014/main" id="{B04B8887-6D91-5B42-8608-FEAAE8ADC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6882" y="4252686"/>
            <a:ext cx="4095054" cy="229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3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674F6-894A-4484-9483-798475977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Paper Club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CC209-72EE-4933-8CBB-F281BEA4F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For next week’s seminar, please read:</a:t>
            </a:r>
          </a:p>
          <a:p>
            <a:pPr marL="0" indent="0">
              <a:buNone/>
            </a:pPr>
            <a:r>
              <a:rPr lang="en-GB" sz="2400" dirty="0"/>
              <a:t>Grow, A., Gaudl, S., Gomes, P., </a:t>
            </a:r>
            <a:r>
              <a:rPr lang="en-GB" sz="2400" dirty="0" err="1"/>
              <a:t>Mateas</a:t>
            </a:r>
            <a:r>
              <a:rPr lang="en-GB" sz="2400" dirty="0"/>
              <a:t>, M., &amp; </a:t>
            </a:r>
            <a:r>
              <a:rPr lang="en-GB" sz="2400" dirty="0" err="1"/>
              <a:t>Wardrip-Fruin</a:t>
            </a:r>
            <a:r>
              <a:rPr lang="en-GB" sz="2400" dirty="0"/>
              <a:t>, N. (2014). </a:t>
            </a:r>
            <a:r>
              <a:rPr lang="en-GB" sz="2400" i="1" dirty="0"/>
              <a:t>A Methodology for Requirements Analysis of AI Architecture Authoring Tools</a:t>
            </a:r>
            <a:r>
              <a:rPr lang="en-GB" sz="2400" dirty="0"/>
              <a:t>. Proceedings of Foundations of Digital Games Conference.</a:t>
            </a:r>
          </a:p>
          <a:p>
            <a:pPr marL="0" indent="0">
              <a:buNone/>
            </a:pPr>
            <a:r>
              <a:rPr lang="en-GB" sz="2400" dirty="0"/>
              <a:t>(PDF Link on </a:t>
            </a:r>
            <a:r>
              <a:rPr lang="en-GB" sz="2400" dirty="0" err="1"/>
              <a:t>LearningSpace</a:t>
            </a:r>
            <a:r>
              <a:rPr lang="en-GB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086466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DEBED-E5EA-4DFC-994E-EA6B58AC0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ultimate emergence?</a:t>
            </a:r>
          </a:p>
        </p:txBody>
      </p:sp>
      <p:pic>
        <p:nvPicPr>
          <p:cNvPr id="9218" name="Picture 2" descr="A human brain">
            <a:extLst>
              <a:ext uri="{FF2B5EF4-FFF2-40B4-BE49-F238E27FC236}">
                <a16:creationId xmlns:a16="http://schemas.microsoft.com/office/drawing/2014/main" id="{CEEF1802-72BA-492B-AD39-1237BA217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142" y="2203806"/>
            <a:ext cx="5413562" cy="4052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6A8977-2AC7-4BAC-B82F-729544F20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128889" cy="3678303"/>
          </a:xfrm>
        </p:spPr>
        <p:txBody>
          <a:bodyPr/>
          <a:lstStyle/>
          <a:p>
            <a:r>
              <a:rPr lang="en-GB" dirty="0"/>
              <a:t>The human brain is composed of billions of neurons</a:t>
            </a:r>
          </a:p>
          <a:p>
            <a:r>
              <a:rPr lang="en-GB" dirty="0"/>
              <a:t>A neuron is a relatively simple electro-chemical cell</a:t>
            </a:r>
          </a:p>
          <a:p>
            <a:r>
              <a:rPr lang="en-GB" dirty="0"/>
              <a:t>From them emerge intelligence, creativity, consciousness, …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5357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400C8-75A3-4A7C-943E-42012B18B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emergence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C757-BA71-4BE0-9364-EAF679968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Emergence can mean that simple systems combine to give complex properties</a:t>
            </a:r>
          </a:p>
          <a:p>
            <a:r>
              <a:rPr lang="en-GB" dirty="0"/>
              <a:t>This can be a double-edged sword in terms of AI design</a:t>
            </a:r>
          </a:p>
          <a:p>
            <a:pPr lvl="1"/>
            <a:r>
              <a:rPr lang="en-GB" dirty="0"/>
              <a:t>Pro: rich behaviours can emerge from relatively simple designs</a:t>
            </a:r>
          </a:p>
          <a:p>
            <a:pPr lvl="1"/>
            <a:r>
              <a:rPr lang="en-GB" dirty="0"/>
              <a:t>Con: difficult to predict or design the behaviour that will emerge</a:t>
            </a:r>
          </a:p>
        </p:txBody>
      </p:sp>
    </p:spTree>
    <p:extLst>
      <p:ext uri="{BB962C8B-B14F-4D97-AF65-F5344CB8AC3E}">
        <p14:creationId xmlns:p14="http://schemas.microsoft.com/office/powerpoint/2010/main" val="298144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BE876-04B7-4F49-8A42-05FD0E348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B3089-8A9C-4615-8409-E0E15EB586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1971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9D962-913E-4060-A793-9F3E1AB83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Emergence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19720-2784-433C-BDA9-A1D8A93854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28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031E-A1CD-434C-9463-67296070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emergence?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4228A-B913-4F45-A65F-970EB0BE5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something has a </a:t>
            </a:r>
            <a:r>
              <a:rPr lang="en-GB" b="1" dirty="0"/>
              <a:t>property</a:t>
            </a:r>
            <a:r>
              <a:rPr lang="en-GB" dirty="0"/>
              <a:t> that its </a:t>
            </a:r>
            <a:r>
              <a:rPr lang="en-GB" b="1" dirty="0"/>
              <a:t>parts</a:t>
            </a:r>
            <a:r>
              <a:rPr lang="en-GB" dirty="0"/>
              <a:t> alone do not have</a:t>
            </a:r>
          </a:p>
          <a:p>
            <a:r>
              <a:rPr lang="en-GB" dirty="0"/>
              <a:t>The whole is </a:t>
            </a:r>
            <a:r>
              <a:rPr lang="en-GB" b="1" dirty="0"/>
              <a:t>different from </a:t>
            </a:r>
            <a:r>
              <a:rPr lang="en-GB" dirty="0"/>
              <a:t>the sum of its parts</a:t>
            </a:r>
          </a:p>
        </p:txBody>
      </p:sp>
    </p:spTree>
    <p:extLst>
      <p:ext uri="{BB962C8B-B14F-4D97-AF65-F5344CB8AC3E}">
        <p14:creationId xmlns:p14="http://schemas.microsoft.com/office/powerpoint/2010/main" val="376348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348EE-0A26-4D6D-AD7C-157AE809F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pile of sand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FFA63-2A8D-407C-BFCF-7ACCCE527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133808" cy="3678303"/>
          </a:xfrm>
        </p:spPr>
        <p:txBody>
          <a:bodyPr/>
          <a:lstStyle/>
          <a:p>
            <a:r>
              <a:rPr lang="en-GB" dirty="0"/>
              <a:t>Composed of many thousands of grains</a:t>
            </a:r>
          </a:p>
          <a:p>
            <a:r>
              <a:rPr lang="en-GB" dirty="0"/>
              <a:t>The size and weight of the pile comes from the sum of the individual grains </a:t>
            </a:r>
            <a:r>
              <a:rPr lang="en-GB" dirty="0">
                <a:sym typeface="Wingdings" panose="05000000000000000000" pitchFamily="2" charset="2"/>
              </a:rPr>
              <a:t> not emergent</a:t>
            </a:r>
          </a:p>
          <a:p>
            <a:r>
              <a:rPr lang="en-GB" dirty="0">
                <a:sym typeface="Wingdings" panose="05000000000000000000" pitchFamily="2" charset="2"/>
              </a:rPr>
              <a:t>The slope of the pile comes from interaction of the grains with friction and gravity  emergent</a:t>
            </a:r>
            <a:endParaRPr lang="en-GB" dirty="0"/>
          </a:p>
        </p:txBody>
      </p:sp>
      <p:pic>
        <p:nvPicPr>
          <p:cNvPr id="1026" name="Picture 2" descr="A photograph of a pile of sand">
            <a:extLst>
              <a:ext uri="{FF2B5EF4-FFF2-40B4-BE49-F238E27FC236}">
                <a16:creationId xmlns:a16="http://schemas.microsoft.com/office/drawing/2014/main" id="{BE26596F-6476-4638-9DDB-374D4739D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012" y="1862416"/>
            <a:ext cx="5750857" cy="431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350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4212A-C9A1-4E24-B981-D9FA495C8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1F621-A585-4BA2-A93D-8C0409880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5608937" cy="3678303"/>
          </a:xfrm>
        </p:spPr>
        <p:txBody>
          <a:bodyPr/>
          <a:lstStyle/>
          <a:p>
            <a:r>
              <a:rPr lang="en-GB" dirty="0"/>
              <a:t>The ant queen is not in charge!</a:t>
            </a:r>
          </a:p>
          <a:p>
            <a:r>
              <a:rPr lang="en-GB" dirty="0"/>
              <a:t>Individual ants react to </a:t>
            </a:r>
            <a:r>
              <a:rPr lang="en-GB" b="1" dirty="0"/>
              <a:t>stimulus</a:t>
            </a:r>
            <a:r>
              <a:rPr lang="en-GB" dirty="0"/>
              <a:t> (scent)</a:t>
            </a:r>
          </a:p>
          <a:p>
            <a:r>
              <a:rPr lang="en-GB" dirty="0"/>
              <a:t>Ants “coordinate” through </a:t>
            </a:r>
            <a:r>
              <a:rPr lang="en-GB" b="1" dirty="0" err="1"/>
              <a:t>stigmergy</a:t>
            </a:r>
            <a:endParaRPr lang="en-GB" b="1" dirty="0"/>
          </a:p>
          <a:p>
            <a:pPr lvl="1"/>
            <a:r>
              <a:rPr lang="en-GB" dirty="0"/>
              <a:t>Coordination by altering the </a:t>
            </a:r>
            <a:r>
              <a:rPr lang="en-GB" b="1" dirty="0"/>
              <a:t>environment</a:t>
            </a:r>
          </a:p>
          <a:p>
            <a:pPr lvl="1"/>
            <a:r>
              <a:rPr lang="en-GB" dirty="0"/>
              <a:t>Ants lay </a:t>
            </a:r>
            <a:r>
              <a:rPr lang="en-GB" b="1" dirty="0"/>
              <a:t>pheromones</a:t>
            </a:r>
            <a:r>
              <a:rPr lang="en-GB" dirty="0"/>
              <a:t>, which other ants react to</a:t>
            </a:r>
          </a:p>
          <a:p>
            <a:r>
              <a:rPr lang="en-GB" dirty="0"/>
              <a:t>Complex behaviours (building nests, finding food, removing waste) emerge from simple behaviours by individual ants</a:t>
            </a:r>
          </a:p>
        </p:txBody>
      </p:sp>
      <p:pic>
        <p:nvPicPr>
          <p:cNvPr id="2050" name="Picture 2" descr="A photograph of ants marching in a row">
            <a:extLst>
              <a:ext uri="{FF2B5EF4-FFF2-40B4-BE49-F238E27FC236}">
                <a16:creationId xmlns:a16="http://schemas.microsoft.com/office/drawing/2014/main" id="{AD5B0886-7D8F-4FA9-8D06-A1CA9BBDD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772" y="2610507"/>
            <a:ext cx="5219035" cy="281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96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43C1F-F063-49B0-84C9-D1826B40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 colony optimisation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F6B85-9811-49A5-8603-FB3FFF6E7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747889" cy="3678303"/>
          </a:xfrm>
        </p:spPr>
        <p:txBody>
          <a:bodyPr/>
          <a:lstStyle/>
          <a:p>
            <a:r>
              <a:rPr lang="en-GB" dirty="0"/>
              <a:t>How real ants find food:</a:t>
            </a:r>
          </a:p>
          <a:p>
            <a:pPr lvl="1"/>
            <a:r>
              <a:rPr lang="en-GB" dirty="0"/>
              <a:t>Wander randomly</a:t>
            </a:r>
          </a:p>
          <a:p>
            <a:pPr lvl="1"/>
            <a:r>
              <a:rPr lang="en-GB" dirty="0"/>
              <a:t>On finding food, return to the nest (laying pheromones)</a:t>
            </a:r>
          </a:p>
          <a:p>
            <a:pPr lvl="1"/>
            <a:r>
              <a:rPr lang="en-GB" dirty="0"/>
              <a:t>If there is a pheromone trail, follow it (but not perfectly)</a:t>
            </a:r>
          </a:p>
          <a:p>
            <a:r>
              <a:rPr lang="en-GB" dirty="0"/>
              <a:t>Algorithms inspired by this can be used for pathfinding, travelling salesman problems, network routing, …</a:t>
            </a:r>
          </a:p>
        </p:txBody>
      </p:sp>
      <p:pic>
        <p:nvPicPr>
          <p:cNvPr id="3074" name="Picture 2" descr="A diagram showing how randomly wandering ants find the shortest path from nest to food">
            <a:extLst>
              <a:ext uri="{FF2B5EF4-FFF2-40B4-BE49-F238E27FC236}">
                <a16:creationId xmlns:a16="http://schemas.microsoft.com/office/drawing/2014/main" id="{A5F1C581-C5C8-4BB4-A82E-9DA3469B3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196" y="2286000"/>
            <a:ext cx="5159791" cy="386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76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2A5CB-7C42-417D-A3F0-63BE5078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Flocking, schooling, herding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8FFAC-1E5B-4A61-8AE4-398A51823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animals exhibit complex group behaviours</a:t>
            </a:r>
          </a:p>
          <a:p>
            <a:pPr lvl="1"/>
            <a:r>
              <a:rPr lang="en-GB" dirty="0"/>
              <a:t>Flocking in birds</a:t>
            </a:r>
          </a:p>
          <a:p>
            <a:pPr lvl="1"/>
            <a:r>
              <a:rPr lang="en-GB" dirty="0"/>
              <a:t>Schooling in fish</a:t>
            </a:r>
          </a:p>
          <a:p>
            <a:pPr lvl="1"/>
            <a:r>
              <a:rPr lang="en-GB" dirty="0"/>
              <a:t>Herding in land mammals</a:t>
            </a:r>
          </a:p>
          <a:p>
            <a:r>
              <a:rPr lang="en-GB" dirty="0"/>
              <a:t>Arising from simple behaviours</a:t>
            </a:r>
          </a:p>
          <a:p>
            <a:r>
              <a:rPr lang="en-GB" dirty="0"/>
              <a:t>There is no “leader” or “commander”</a:t>
            </a:r>
          </a:p>
        </p:txBody>
      </p:sp>
    </p:spTree>
    <p:extLst>
      <p:ext uri="{BB962C8B-B14F-4D97-AF65-F5344CB8AC3E}">
        <p14:creationId xmlns:p14="http://schemas.microsoft.com/office/powerpoint/2010/main" val="3302085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C22F9-BB53-4A19-AE42-F7C98ECEA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Starlings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BDDC6B-582B-42AE-8332-5402E8A15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5344289" cy="3678303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https://www.youtube.com/watch?v=eakKfY5aHmY</a:t>
            </a:r>
            <a:endParaRPr lang="en-GB" dirty="0"/>
          </a:p>
        </p:txBody>
      </p:sp>
      <p:pic>
        <p:nvPicPr>
          <p:cNvPr id="7" name="Picture 6" descr="A photograph of starlings in a flock">
            <a:extLst>
              <a:ext uri="{FF2B5EF4-FFF2-40B4-BE49-F238E27FC236}">
                <a16:creationId xmlns:a16="http://schemas.microsoft.com/office/drawing/2014/main" id="{A50D762B-8189-4EA9-92B0-5A34094B1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94" t="4523" r="694" b="9348"/>
          <a:stretch/>
        </p:blipFill>
        <p:spPr>
          <a:xfrm>
            <a:off x="5925481" y="2540470"/>
            <a:ext cx="5881036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2304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177</TotalTime>
  <Words>726</Words>
  <Application>Microsoft Office PowerPoint</Application>
  <PresentationFormat>Widescreen</PresentationFormat>
  <Paragraphs>88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Cambria Math</vt:lpstr>
      <vt:lpstr>Gill Sans MT</vt:lpstr>
      <vt:lpstr>Wingdings 2</vt:lpstr>
      <vt:lpstr>Dividend</vt:lpstr>
      <vt:lpstr>3: Authored Behaviours II: emergence</vt:lpstr>
      <vt:lpstr>Paper Club</vt:lpstr>
      <vt:lpstr>Emergence</vt:lpstr>
      <vt:lpstr>What is emergence?</vt:lpstr>
      <vt:lpstr>A pile of sand</vt:lpstr>
      <vt:lpstr>Ants</vt:lpstr>
      <vt:lpstr>Ant colony optimisation</vt:lpstr>
      <vt:lpstr>Flocking, schooling, herding</vt:lpstr>
      <vt:lpstr>Starlings</vt:lpstr>
      <vt:lpstr>Boids</vt:lpstr>
      <vt:lpstr>Simulated stampede in The Lion King (1994)</vt:lpstr>
      <vt:lpstr>Simulated crowds in Hitman: Absolution (2012)</vt:lpstr>
      <vt:lpstr>Cellular Automata</vt:lpstr>
      <vt:lpstr>Conway’s Game of Life</vt:lpstr>
      <vt:lpstr>Gliders</vt:lpstr>
      <vt:lpstr>Conway’s game of Life</vt:lpstr>
      <vt:lpstr>Other cellular automata</vt:lpstr>
      <vt:lpstr>Fractals</vt:lpstr>
      <vt:lpstr>Chaos</vt:lpstr>
      <vt:lpstr>The ultimate emergence?</vt:lpstr>
      <vt:lpstr>Using emergence</vt:lpstr>
      <vt:lpstr>Workshop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3: Authored Behaviours II</dc:title>
  <dc:creator>Ed Powley</dc:creator>
  <cp:lastModifiedBy>Ed Powley</cp:lastModifiedBy>
  <cp:revision>23</cp:revision>
  <dcterms:created xsi:type="dcterms:W3CDTF">2019-10-07T22:30:56Z</dcterms:created>
  <dcterms:modified xsi:type="dcterms:W3CDTF">2020-08-31T16:55:33Z</dcterms:modified>
</cp:coreProperties>
</file>

<file path=docProps/thumbnail.jpeg>
</file>